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16" r:id="rId3"/>
    <p:sldId id="337" r:id="rId4"/>
    <p:sldId id="314" r:id="rId5"/>
    <p:sldId id="318" r:id="rId6"/>
    <p:sldId id="334" r:id="rId7"/>
    <p:sldId id="335" r:id="rId8"/>
    <p:sldId id="319" r:id="rId9"/>
    <p:sldId id="321" r:id="rId10"/>
    <p:sldId id="324" r:id="rId11"/>
    <p:sldId id="327" r:id="rId12"/>
    <p:sldId id="333" r:id="rId13"/>
    <p:sldId id="336" r:id="rId14"/>
    <p:sldId id="310" r:id="rId15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193"/>
    <a:srgbClr val="FDDD00"/>
    <a:srgbClr val="FDD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8" autoAdjust="0"/>
    <p:restoredTop sz="49022" autoAdjust="0"/>
  </p:normalViewPr>
  <p:slideViewPr>
    <p:cSldViewPr snapToGrid="0">
      <p:cViewPr varScale="1">
        <p:scale>
          <a:sx n="41" d="100"/>
          <a:sy n="41" d="100"/>
        </p:scale>
        <p:origin x="1386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ED64D4B7-DB1A-4E57-AEFE-0125BD05705F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664A35CA-B49E-4E7A-AD50-62016FF79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832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4A35CA-B49E-4E7A-AD50-62016FF795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787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Strengthening Relationships with Key Partners You may need to include MOUs as most units in the state are separate from crisis units.  Also, consider that many I-teams do not have a component regarding case staffing – inclusion of crisis personnel on an I-team or a project management team to develop this position is very important to ensure that services are not duplicated and all involved in the county crisis response system understand their role.</a:t>
            </a:r>
          </a:p>
          <a:p>
            <a:r>
              <a:rPr lang="en-US" dirty="0"/>
              <a:t>APS and Crisis both have key roles with law enforcement</a:t>
            </a:r>
          </a:p>
          <a:p>
            <a:endParaRPr lang="en-US" dirty="0"/>
          </a:p>
          <a:p>
            <a:r>
              <a:rPr lang="en-US" dirty="0"/>
              <a:t>Collaboration on dual diagnosis what happens when they do not meet criteria for guardianship under chapter 54?</a:t>
            </a:r>
          </a:p>
          <a:p>
            <a:r>
              <a:rPr lang="en-US" dirty="0"/>
              <a:t>Coordination</a:t>
            </a:r>
          </a:p>
          <a:p>
            <a:r>
              <a:rPr lang="en-US" dirty="0"/>
              <a:t>51.67</a:t>
            </a:r>
          </a:p>
          <a:p>
            <a:r>
              <a:rPr lang="en-US" dirty="0"/>
              <a:t>Crisis Plans</a:t>
            </a:r>
          </a:p>
          <a:p>
            <a:r>
              <a:rPr lang="en-US" dirty="0"/>
              <a:t>Case Staffing such as EMDT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4A35CA-B49E-4E7A-AD50-62016FF7958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903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 will be recorded but you must sign up to get the recording.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4A35CA-B49E-4E7A-AD50-62016FF7958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9086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4A35CA-B49E-4E7A-AD50-62016FF7958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821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4A35CA-B49E-4E7A-AD50-62016FF7958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792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4A35CA-B49E-4E7A-AD50-62016FF7958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8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4A35CA-B49E-4E7A-AD50-62016FF7958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496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4A35CA-B49E-4E7A-AD50-62016FF7958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348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4A35CA-B49E-4E7A-AD50-62016FF7958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877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These are historical references – court adjudications and publications.  These are good context for greater understanding..  Level set and explain position</a:t>
            </a:r>
          </a:p>
          <a:p>
            <a:r>
              <a:rPr lang="en-US" dirty="0"/>
              <a:t>Who worked in APS or Crisis in 2009 and 2010</a:t>
            </a:r>
          </a:p>
          <a:p>
            <a:r>
              <a:rPr lang="en-US" dirty="0"/>
              <a:t>Faith Russell</a:t>
            </a:r>
          </a:p>
          <a:p>
            <a:r>
              <a:rPr lang="en-US" dirty="0"/>
              <a:t>Alice Page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4A35CA-B49E-4E7A-AD50-62016FF7958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96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Essential job responsibilities </a:t>
            </a:r>
          </a:p>
          <a:p>
            <a:r>
              <a:rPr lang="en-US" dirty="0"/>
              <a:t>How is this different than the APS supervisor</a:t>
            </a:r>
          </a:p>
          <a:p>
            <a:r>
              <a:rPr lang="en-US" dirty="0"/>
              <a:t>How is this position different and unique</a:t>
            </a:r>
          </a:p>
          <a:p>
            <a:r>
              <a:rPr lang="en-US" dirty="0"/>
              <a:t>What kind of person is in this role</a:t>
            </a:r>
          </a:p>
          <a:p>
            <a:r>
              <a:rPr lang="en-US" dirty="0"/>
              <a:t>How is it different than APS Supervisors/ Managers</a:t>
            </a:r>
          </a:p>
          <a:p>
            <a:r>
              <a:rPr lang="en-US" dirty="0"/>
              <a:t>Value of the position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4A35CA-B49E-4E7A-AD50-62016FF7958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08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Dementia Time line from Crisis Work Group</a:t>
            </a:r>
          </a:p>
          <a:p>
            <a:r>
              <a:rPr lang="en-US" dirty="0"/>
              <a:t>Beth and Joy</a:t>
            </a:r>
          </a:p>
          <a:p>
            <a:endParaRPr lang="en-US" dirty="0"/>
          </a:p>
          <a:p>
            <a:r>
              <a:rPr lang="en-US" dirty="0"/>
              <a:t>Why Created</a:t>
            </a:r>
          </a:p>
          <a:p>
            <a:r>
              <a:rPr lang="en-US" dirty="0"/>
              <a:t>Who was at the table</a:t>
            </a:r>
          </a:p>
          <a:p>
            <a:r>
              <a:rPr lang="en-US" dirty="0"/>
              <a:t>What were the goals</a:t>
            </a:r>
          </a:p>
          <a:p>
            <a:r>
              <a:rPr lang="en-US" dirty="0"/>
              <a:t>Overview of the position</a:t>
            </a:r>
          </a:p>
          <a:p>
            <a:pPr lvl="1"/>
            <a:r>
              <a:rPr lang="en-US" dirty="0"/>
              <a:t>Funding</a:t>
            </a:r>
          </a:p>
          <a:p>
            <a:pPr lvl="1"/>
            <a:r>
              <a:rPr lang="en-US" dirty="0"/>
              <a:t>Job description</a:t>
            </a:r>
          </a:p>
          <a:p>
            <a:r>
              <a:rPr lang="en-US" dirty="0"/>
              <a:t>Outcomes</a:t>
            </a:r>
          </a:p>
          <a:p>
            <a:endParaRPr lang="en-US" dirty="0"/>
          </a:p>
          <a:p>
            <a:r>
              <a:rPr lang="en-US" dirty="0"/>
              <a:t>Essential job responsibilities </a:t>
            </a:r>
          </a:p>
          <a:p>
            <a:r>
              <a:rPr lang="en-US" dirty="0"/>
              <a:t>How is this different than the APS supervisor</a:t>
            </a:r>
          </a:p>
          <a:p>
            <a:r>
              <a:rPr lang="en-US" dirty="0"/>
              <a:t>How is this position different and unique</a:t>
            </a:r>
          </a:p>
          <a:p>
            <a:r>
              <a:rPr lang="en-US" dirty="0"/>
              <a:t>What kind of person is in this role</a:t>
            </a:r>
          </a:p>
          <a:p>
            <a:r>
              <a:rPr lang="en-US" dirty="0"/>
              <a:t>How is it different than APS Supervisors/ Managers</a:t>
            </a:r>
          </a:p>
          <a:p>
            <a:r>
              <a:rPr lang="en-US" dirty="0"/>
              <a:t>Value of the position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4A35CA-B49E-4E7A-AD50-62016FF7958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892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are Emergencies handled what are alternatives to EPPs</a:t>
            </a:r>
          </a:p>
          <a:p>
            <a:r>
              <a:rPr lang="en-US" dirty="0"/>
              <a:t>Importance of I Team and Multi Disciplinary Teams</a:t>
            </a:r>
          </a:p>
          <a:p>
            <a:r>
              <a:rPr lang="en-US" dirty="0"/>
              <a:t>Cases NC/NL</a:t>
            </a:r>
          </a:p>
          <a:p>
            <a:r>
              <a:rPr lang="en-US" dirty="0"/>
              <a:t>Criminal Conversions</a:t>
            </a:r>
          </a:p>
          <a:p>
            <a:r>
              <a:rPr lang="en-US" dirty="0"/>
              <a:t>Release from IMD </a:t>
            </a:r>
          </a:p>
          <a:p>
            <a:r>
              <a:rPr lang="en-US" dirty="0"/>
              <a:t>Release from SandRidge</a:t>
            </a:r>
          </a:p>
          <a:p>
            <a:r>
              <a:rPr lang="en-US" dirty="0"/>
              <a:t>Sexual Assault / DV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0571B-3FAC-478A-9D7E-AB097754A6A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365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Education needs to be across the system and ongoing for the person in the role that meets the community needs. </a:t>
            </a:r>
          </a:p>
          <a:p>
            <a:r>
              <a:rPr lang="en-US" dirty="0"/>
              <a:t>Know who schedules training for the Sheriff, Police Departments in your community</a:t>
            </a:r>
          </a:p>
          <a:p>
            <a:r>
              <a:rPr lang="en-US" dirty="0"/>
              <a:t>Consider partnerships with colleges, NAMI and public health.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4A35CA-B49E-4E7A-AD50-62016FF7958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244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9" descr="Picture 9">
            <a:extLst>
              <a:ext uri="{FF2B5EF4-FFF2-40B4-BE49-F238E27FC236}">
                <a16:creationId xmlns:a16="http://schemas.microsoft.com/office/drawing/2014/main" id="{1CCCD860-1B1C-4AB7-BD22-68FCB86C95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05" y="5839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Click to edit Master title style">
            <a:extLst>
              <a:ext uri="{FF2B5EF4-FFF2-40B4-BE49-F238E27FC236}">
                <a16:creationId xmlns:a16="http://schemas.microsoft.com/office/drawing/2014/main" id="{E165BB5D-4A7C-4B12-93B8-756EE1842BBB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1524000" y="1122362"/>
            <a:ext cx="9144000" cy="22860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rgbClr val="FFFFFF"/>
                </a:solidFill>
              </a:defRPr>
            </a:lvl1pPr>
          </a:lstStyle>
          <a:p>
            <a:r>
              <a:rPr dirty="0"/>
              <a:t>Click to edit</a:t>
            </a:r>
            <a:br>
              <a:rPr lang="en-US" dirty="0"/>
            </a:br>
            <a:r>
              <a:rPr dirty="0"/>
              <a:t>Master </a:t>
            </a:r>
            <a:r>
              <a:rPr lang="en-US" dirty="0"/>
              <a:t>T</a:t>
            </a:r>
            <a:r>
              <a:rPr dirty="0"/>
              <a:t>itle</a:t>
            </a:r>
          </a:p>
        </p:txBody>
      </p:sp>
      <p:sp>
        <p:nvSpPr>
          <p:cNvPr id="14" name="Body Level One…">
            <a:extLst>
              <a:ext uri="{FF2B5EF4-FFF2-40B4-BE49-F238E27FC236}">
                <a16:creationId xmlns:a16="http://schemas.microsoft.com/office/drawing/2014/main" id="{D4EDCF45-4DF0-40BB-A4F6-743277795CCD}"/>
              </a:ext>
            </a:extLst>
          </p:cNvPr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00"/>
                </a:solidFill>
              </a:defRPr>
            </a:lvl1pPr>
            <a:lvl2pPr marL="0" indent="457200" algn="ctr">
              <a:buSzTx/>
              <a:buFontTx/>
              <a:buNone/>
              <a:defRPr sz="3200">
                <a:solidFill>
                  <a:srgbClr val="FFFF00"/>
                </a:solidFill>
              </a:defRPr>
            </a:lvl2pPr>
            <a:lvl3pPr marL="0" indent="914400" algn="ctr">
              <a:buSzTx/>
              <a:buFontTx/>
              <a:buNone/>
              <a:defRPr sz="3200">
                <a:solidFill>
                  <a:srgbClr val="FFFF00"/>
                </a:solidFill>
              </a:defRPr>
            </a:lvl3pPr>
            <a:lvl4pPr marL="0" indent="1371600" algn="ctr">
              <a:buSzTx/>
              <a:buFontTx/>
              <a:buNone/>
              <a:defRPr sz="3200">
                <a:solidFill>
                  <a:srgbClr val="FFFF00"/>
                </a:solidFill>
              </a:defRPr>
            </a:lvl4pPr>
            <a:lvl5pPr marL="0" indent="1828800" algn="ctr">
              <a:buSzTx/>
              <a:buFontTx/>
              <a:buNone/>
              <a:defRPr sz="3200">
                <a:solidFill>
                  <a:srgbClr val="FFFF00"/>
                </a:solidFill>
              </a:defRPr>
            </a:lvl5pPr>
          </a:lstStyle>
          <a:p>
            <a:r>
              <a:rPr lang="en-US" dirty="0"/>
              <a:t>Text text text text</a:t>
            </a:r>
            <a:r>
              <a:rPr dirty="0"/>
              <a:t> </a:t>
            </a:r>
            <a:r>
              <a:rPr lang="en-US" dirty="0"/>
              <a:t>text text text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text text text text text text text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text text text text text text text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59604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BAEE6-F25C-4523-A2BB-A7D42B403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954E4E-B3E6-4CBA-BC97-EF7C84E89C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C829CA-6F73-4B8A-9B83-F94325CE3E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2EB776-5692-44BA-BDEB-4FAFBC169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F78C-4CBE-4B94-A2BF-0CE3FD12AC11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A53207-46C8-4C58-848C-D3607D1C3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47322F-2AE4-4F5B-AF16-91ED312C4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03C11-87D9-4C3B-95BA-DBCBEFE3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997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C1E74-37A0-4946-9857-AFD69110D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39CC7F-D4ED-4F32-A288-C04647C818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415D96-2E2F-463E-9B2E-3EEC75CD8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F78C-4CBE-4B94-A2BF-0CE3FD12AC11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6C3ABE-F325-4B40-BA4E-53338B4C0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C5F103-942D-40F5-81FA-43E8281C8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03C11-87D9-4C3B-95BA-DBCBEFE3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846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898554-DDB3-4FCB-B30F-F3E0727080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B2959F-8738-4D56-B9FF-9C3AD71F89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8E8AD0-316A-4D56-AB2F-079D8BCC9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F78C-4CBE-4B94-A2BF-0CE3FD12AC11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EBC6E-59F3-4961-BC5D-9A8B68FD0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A0510-5917-43BD-BF8D-56E7F4B70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03C11-87D9-4C3B-95BA-DBCBEFE3BA3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ADF22E-1A8F-40A0-9B32-D33A5C98C7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015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Text">
            <a:extLst>
              <a:ext uri="{FF2B5EF4-FFF2-40B4-BE49-F238E27FC236}">
                <a16:creationId xmlns:a16="http://schemas.microsoft.com/office/drawing/2014/main" id="{420725FA-9DBB-429B-834E-0C5A6C2CE9D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503624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dirty="0"/>
              <a:t>Title Text</a:t>
            </a:r>
          </a:p>
        </p:txBody>
      </p:sp>
      <p:sp>
        <p:nvSpPr>
          <p:cNvPr id="16" name="Body Level One…">
            <a:extLst>
              <a:ext uri="{FF2B5EF4-FFF2-40B4-BE49-F238E27FC236}">
                <a16:creationId xmlns:a16="http://schemas.microsoft.com/office/drawing/2014/main" id="{33536809-8B05-45B1-940B-2A2AFA88CF66}"/>
              </a:ext>
            </a:extLst>
          </p:cNvPr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1964124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Text text text text text text text text text text text.</a:t>
            </a:r>
          </a:p>
          <a:p>
            <a:r>
              <a:rPr lang="en-US" dirty="0"/>
              <a:t>Text text text text text text text text text text text.</a:t>
            </a:r>
          </a:p>
          <a:p>
            <a:r>
              <a:rPr lang="en-US" dirty="0"/>
              <a:t>Text text text text text text text text text text text.</a:t>
            </a:r>
          </a:p>
          <a:p>
            <a:r>
              <a:rPr lang="en-US" dirty="0"/>
              <a:t>Text text text text text text text text text text text.</a:t>
            </a:r>
          </a:p>
          <a:p>
            <a:r>
              <a:rPr lang="en-US" dirty="0"/>
              <a:t>Text text text text text text text text text text text.</a:t>
            </a:r>
          </a:p>
          <a:p>
            <a:r>
              <a:rPr lang="en-US" dirty="0"/>
              <a:t>Text text text text text text text text text text text.</a:t>
            </a:r>
          </a:p>
        </p:txBody>
      </p:sp>
    </p:spTree>
    <p:extLst>
      <p:ext uri="{BB962C8B-B14F-4D97-AF65-F5344CB8AC3E}">
        <p14:creationId xmlns:p14="http://schemas.microsoft.com/office/powerpoint/2010/main" val="112792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D7F86-6208-4DD7-BB70-DAF340F4E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F78C-4CBE-4B94-A2BF-0CE3FD12AC11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EF360-1251-4B10-8CC9-676D0204C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EB1B31-F7A1-4FBE-8792-D54B7DDE5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03C11-87D9-4C3B-95BA-DBCBEFE3BA3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Text">
            <a:extLst>
              <a:ext uri="{FF2B5EF4-FFF2-40B4-BE49-F238E27FC236}">
                <a16:creationId xmlns:a16="http://schemas.microsoft.com/office/drawing/2014/main" id="{41EE8D5C-5C30-4054-BF1F-70B98D237F5F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 b="1">
                <a:solidFill>
                  <a:srgbClr val="009193"/>
                </a:solidFill>
              </a:defRPr>
            </a:lvl1pPr>
          </a:lstStyle>
          <a:p>
            <a:r>
              <a:rPr lang="en-US" dirty="0"/>
              <a:t>Section </a:t>
            </a:r>
            <a:r>
              <a:rPr dirty="0"/>
              <a:t>Title</a:t>
            </a:r>
          </a:p>
        </p:txBody>
      </p:sp>
      <p:sp>
        <p:nvSpPr>
          <p:cNvPr id="10" name="Body Level One…">
            <a:extLst>
              <a:ext uri="{FF2B5EF4-FFF2-40B4-BE49-F238E27FC236}">
                <a16:creationId xmlns:a16="http://schemas.microsoft.com/office/drawing/2014/main" id="{5ECBBA67-5A9B-45B6-9F3D-8F1DBF638E6A}"/>
              </a:ext>
            </a:extLst>
          </p:cNvPr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tx1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rPr lang="en-US" dirty="0"/>
              <a:t>Text text text text text text text text text text text text text.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Text text text text text text text text text text text text text.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46022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ABB11C-2FF6-4CD1-BA33-F54AED000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F78C-4CBE-4B94-A2BF-0CE3FD12AC11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21EE90-BEF0-4B5E-89B1-45797AC97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5B1B62-A550-4088-A16C-A11247654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03C11-87D9-4C3B-95BA-DBCBEFE3BA3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Text">
            <a:extLst>
              <a:ext uri="{FF2B5EF4-FFF2-40B4-BE49-F238E27FC236}">
                <a16:creationId xmlns:a16="http://schemas.microsoft.com/office/drawing/2014/main" id="{8AAF1CE5-EA3A-4521-9B34-9FDB235C1AE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" name="Body Level One…">
            <a:extLst>
              <a:ext uri="{FF2B5EF4-FFF2-40B4-BE49-F238E27FC236}">
                <a16:creationId xmlns:a16="http://schemas.microsoft.com/office/drawing/2014/main" id="{789D8B46-BC2C-4985-A685-77ACDF5CE96B}"/>
              </a:ext>
            </a:extLst>
          </p:cNvPr>
          <p:cNvSpPr txBox="1">
            <a:spLocks noGrp="1"/>
          </p:cNvSpPr>
          <p:nvPr>
            <p:ph type="body"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lvl1pPr>
          </a:lstStyle>
          <a:p>
            <a:r>
              <a:rPr lang="en-US" dirty="0"/>
              <a:t>Text text text text text text.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lang="en-US" dirty="0"/>
              <a:t>Text text text text text text.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lang="en-US" dirty="0"/>
              <a:t>Text text text text text text.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lang="en-US" dirty="0"/>
              <a:t>Text text text text text text.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lang="en-US" dirty="0"/>
              <a:t>Text text text text text text.</a:t>
            </a:r>
          </a:p>
          <a:p>
            <a:endParaRPr lang="en-US" dirty="0"/>
          </a:p>
        </p:txBody>
      </p:sp>
      <p:sp>
        <p:nvSpPr>
          <p:cNvPr id="12" name="Body Level One…">
            <a:extLst>
              <a:ext uri="{FF2B5EF4-FFF2-40B4-BE49-F238E27FC236}">
                <a16:creationId xmlns:a16="http://schemas.microsoft.com/office/drawing/2014/main" id="{DDE2F2D4-43D8-44DF-9628-BF622B86E170}"/>
              </a:ext>
            </a:extLst>
          </p:cNvPr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6199430" y="1831064"/>
            <a:ext cx="5181600" cy="4351338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lvl1pPr>
          </a:lstStyle>
          <a:p>
            <a:r>
              <a:rPr lang="en-US" dirty="0"/>
              <a:t>Text text text text text text.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lang="en-US" dirty="0"/>
              <a:t>Text text text text text text.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lang="en-US" dirty="0"/>
              <a:t>Text text text text text text.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lang="en-US" dirty="0"/>
              <a:t>Text text text text text text.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lang="en-US" dirty="0"/>
              <a:t>Text text text text text text.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284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E2001-624E-4719-9F08-1D4DC8DC5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66432F-B050-4D16-83EA-055AFB8CC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F78C-4CBE-4B94-A2BF-0CE3FD12AC11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EE4B42-93E1-49E8-BA7D-4F6AE4C08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F5D65F-DBA5-4DE3-A2E1-F6B03DAF7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03C11-87D9-4C3B-95BA-DBCBEFE3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41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A1A28-D76E-415E-A044-F62CAB2CE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BA50E2-6134-461F-87A5-260E15BC11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8ECD32-1FC4-4C2B-97FF-A0EFBA1096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8B8E6D-4842-4C77-B97B-C154B329F7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6F14FC-15BF-42DE-B49B-BA582DA0DE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A71679-41C0-4423-BC7E-069B147F5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F78C-4CBE-4B94-A2BF-0CE3FD12AC11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CB85B7-E4CF-4C44-B6AB-A461491AD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EC3A54-3614-4991-9CD0-EFE278CFA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03C11-87D9-4C3B-95BA-DBCBEFE3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90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FF201-8D88-4815-A179-1FBEB0706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17A95C-7CE8-46E7-AE48-372D93E8F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F78C-4CBE-4B94-A2BF-0CE3FD12AC11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567214-C6CC-48CE-824C-2755721F0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3BDDC3-F786-4CF9-99DB-176EF6844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03C11-87D9-4C3B-95BA-DBCBEFE3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81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DB2969-C66D-4F43-B128-558BC9273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F78C-4CBE-4B94-A2BF-0CE3FD12AC11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F51B39-AF4D-4E3F-B18F-524707A47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2FDC70-0247-436E-82F9-B405622B3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03C11-87D9-4C3B-95BA-DBCBEFE3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0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2956D-D422-4885-BDE1-D383E7E0B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233C76-15C3-47B6-9B6E-8EB72975B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2C93F0-29B4-49DC-8128-B2819767BD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7D4-F418-4F42-ACB6-0C0B5727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4F78C-4CBE-4B94-A2BF-0CE3FD12AC11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2AD3A9-CD40-41BD-9052-21082F6BE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BB1BF7-0286-4B6B-85E1-97DEEB7F9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03C11-87D9-4C3B-95BA-DBCBEFE3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279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240EB6-DAB2-4DFE-85D3-1C5F5059C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38365E-2D85-4397-B1E4-EB6FDA827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222F0A-4F98-42F3-85B8-CCF0CFB088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4F78C-4CBE-4B94-A2BF-0CE3FD12AC11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404824-99EF-4A15-B0EC-3449538E8B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74B5C3-0ABF-485D-935B-8DF51B5EC9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03C11-87D9-4C3B-95BA-DBCBEFE3BA3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Picture 6">
            <a:extLst>
              <a:ext uri="{FF2B5EF4-FFF2-40B4-BE49-F238E27FC236}">
                <a16:creationId xmlns:a16="http://schemas.microsoft.com/office/drawing/2014/main" id="{AD23CF4E-0328-4565-96B4-D839FEE3BB0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99252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famvin.org/en/2017/10/28/one-person-collaborative-effort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file:///\\Fi01wpcog\ads$\APS\Chapter%2055\55%20State%20Grant%202024\OneDrive_2025-03-18\Chapter%2055%20Prevention%20Coordinator%20Toolkit\DRAFT%20APS%20Position%20Guidebook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legis.wisconsin.gov/statutes/statutes/46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cs.legis.wisconsin.gov/statutes/statutes/55/18" TargetMode="External"/><Relationship Id="rId5" Type="http://schemas.openxmlformats.org/officeDocument/2006/relationships/hyperlink" Target="https://docs.legis.wisconsin.gov/statutes/statutes/54" TargetMode="External"/><Relationship Id="rId4" Type="http://schemas.openxmlformats.org/officeDocument/2006/relationships/hyperlink" Target="https://docs.legis.wisconsin.gov/statutes/statutes/51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Dinah.LaCaze@milwaukeecountywi.gov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e.jsonline.com/news/milwaukee/87301092.html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ounty.milwaukee.gov/EN/DHHS/BHD/Mental-Health-Redesign" TargetMode="External"/><Relationship Id="rId4" Type="http://schemas.openxmlformats.org/officeDocument/2006/relationships/hyperlink" Target="https://www.fox6now.com/news/doesnt-feel-right-elderly-patients-with-dementia-handcuffed-after-caregivers-call-91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-nd/3.0/" TargetMode="External"/><Relationship Id="rId4" Type="http://schemas.openxmlformats.org/officeDocument/2006/relationships/hyperlink" Target="https://www.aliem.com/teaming-tips-case-8-wayward-collaborator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100DB-86E3-4E3F-BF70-5F00F94B6F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6233" y="701335"/>
            <a:ext cx="11004185" cy="516783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3000"/>
              </a:spcAft>
            </a:pPr>
            <a:r>
              <a:rPr lang="en-US" sz="3200" dirty="0">
                <a:latin typeface="Helvetica" panose="020B0604020202020204" pitchFamily="34" charset="0"/>
                <a:cs typeface="Helvetica" panose="020B0604020202020204" pitchFamily="34" charset="0"/>
              </a:rPr>
              <a:t>Milwaukee County Department of Health &amp; Human Services</a:t>
            </a:r>
            <a:br>
              <a:rPr lang="en-US" sz="32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6100" b="1" dirty="0">
                <a:latin typeface="Helvetica" panose="020B0604020202020204" pitchFamily="34" charset="0"/>
                <a:cs typeface="Helvetica" panose="020B0604020202020204" pitchFamily="34" charset="0"/>
              </a:rPr>
              <a:t>Aging &amp; Disabilities Services</a:t>
            </a:r>
            <a:br>
              <a:rPr lang="en-US" sz="48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US" sz="36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811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3C0193-A2B3-B89C-7A9B-F16E0B281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/>
              <a:t>Consideration for Collaboration with Crisis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4DE8D1-56F1-DC9D-DC47-ACE2C4AF2B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1802" y="2743200"/>
            <a:ext cx="4646905" cy="361314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/>
            <a:r>
              <a:rPr lang="en-US" sz="2000"/>
              <a:t>APS and Crisis are both are part of County Human Services Response System </a:t>
            </a:r>
          </a:p>
          <a:p>
            <a:pPr marL="0"/>
            <a:endParaRPr lang="en-US" sz="2000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26E7B329-CFF1-00C6-58EF-97B02ADEF0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19786" r="14584" b="-2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5608D1-B253-6B72-B0D2-6CD120906EF3}"/>
              </a:ext>
            </a:extLst>
          </p:cNvPr>
          <p:cNvSpPr txBox="1"/>
          <p:nvPr/>
        </p:nvSpPr>
        <p:spPr>
          <a:xfrm>
            <a:off x="10012009" y="6657946"/>
            <a:ext cx="218681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4" tooltip="https://famvin.org/en/2017/10/28/one-person-collaborative-effort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5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2325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ADB32-2282-5F8C-69C7-F3E3948AC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 Kit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50405A-9758-3733-B563-EA265E9BB4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hlinkClick r:id="rId3" action="ppaction://hlinkfile"/>
              </a:rPr>
              <a:t>\\Fi01wpcog\ads$\APS\Chapter 55\55 State Grant 2024\OneDrive_2025-03-18\Chapter 55 Prevention Coordinator Toolkit\DRAFT APS Position Guidebook.pdf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Technical Assistance for any Counties that are interested in building a model</a:t>
            </a:r>
          </a:p>
          <a:p>
            <a:pPr marL="0" indent="0">
              <a:buNone/>
            </a:pPr>
            <a:r>
              <a:rPr lang="en-US" dirty="0"/>
              <a:t>Project wrap up by March 31</a:t>
            </a:r>
            <a:r>
              <a:rPr lang="en-US" baseline="30000" dirty="0"/>
              <a:t>st</a:t>
            </a:r>
            <a:r>
              <a:rPr lang="en-US" dirty="0"/>
              <a:t>, 2025.</a:t>
            </a:r>
          </a:p>
        </p:txBody>
      </p:sp>
    </p:spTree>
    <p:extLst>
      <p:ext uri="{BB962C8B-B14F-4D97-AF65-F5344CB8AC3E}">
        <p14:creationId xmlns:p14="http://schemas.microsoft.com/office/powerpoint/2010/main" val="1324680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40A65-5925-96AE-3257-4B36761FC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A531C3-F15B-DEFD-87E4-2B4A97266B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Wisconsin Legislature: Chapter 46</a:t>
            </a:r>
            <a:endParaRPr lang="en-US" dirty="0"/>
          </a:p>
          <a:p>
            <a:r>
              <a:rPr lang="en-US" dirty="0">
                <a:hlinkClick r:id="rId4"/>
              </a:rPr>
              <a:t>Wisconsin Legislature: Chapter 51</a:t>
            </a:r>
            <a:endParaRPr lang="en-US" dirty="0"/>
          </a:p>
          <a:p>
            <a:r>
              <a:rPr lang="en-US" dirty="0">
                <a:hlinkClick r:id="rId5"/>
              </a:rPr>
              <a:t>Wisconsin Legislature: Chapter 54</a:t>
            </a:r>
            <a:endParaRPr lang="en-US" dirty="0"/>
          </a:p>
          <a:p>
            <a:r>
              <a:rPr lang="en-US" dirty="0">
                <a:hlinkClick r:id="rId6"/>
              </a:rPr>
              <a:t>Wisconsin Legislature: statutes/55.001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885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6F7B0-EFAA-B316-DCFC-84AA48027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Information	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E804AD-515F-67FF-A7FA-827E31A26B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Dinah LaCaze</a:t>
            </a:r>
          </a:p>
          <a:p>
            <a:pPr marL="0" indent="0">
              <a:buNone/>
            </a:pPr>
            <a:r>
              <a:rPr lang="en-US" dirty="0"/>
              <a:t>Milwaukee County DHHS, Adult Protective Services</a:t>
            </a:r>
          </a:p>
          <a:p>
            <a:pPr marL="0" indent="0">
              <a:buNone/>
            </a:pPr>
            <a:r>
              <a:rPr lang="en-US" dirty="0"/>
              <a:t>1220 W Vliet St. Suite 300</a:t>
            </a:r>
          </a:p>
          <a:p>
            <a:pPr marL="0" indent="0">
              <a:buNone/>
            </a:pPr>
            <a:r>
              <a:rPr lang="en-US" dirty="0"/>
              <a:t>Milwaukee, WI 53205</a:t>
            </a:r>
          </a:p>
          <a:p>
            <a:pPr marL="0" indent="0">
              <a:buNone/>
            </a:pPr>
            <a:r>
              <a:rPr lang="en-US" dirty="0"/>
              <a:t>414-289-6533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Dinah.LaCaze@milwaukeecountywi.gov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8594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B0D1A48-2636-4A5A-926C-445564C55C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509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9F8E0-41C6-C770-FB3E-051247A80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FA9BD0-CF87-277C-1B59-F5C396BE0F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workshop is for Wisconsin County APS and Crisis Personnel to explore the feasibility of creating a unique position that promotes increased collaboration and education regarding effective crisis response to reduce restrictive and costly emergency civil commitment and protective placements.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047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867142-E5B3-6DDE-9A4A-9BFA284EE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7586BC-941F-4434-D50B-63070475F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Grant  Laurie Kohler</a:t>
            </a:r>
          </a:p>
          <a:p>
            <a:r>
              <a:rPr lang="en-US" dirty="0"/>
              <a:t>Why it is needed? </a:t>
            </a:r>
          </a:p>
        </p:txBody>
      </p:sp>
    </p:spTree>
    <p:extLst>
      <p:ext uri="{BB962C8B-B14F-4D97-AF65-F5344CB8AC3E}">
        <p14:creationId xmlns:p14="http://schemas.microsoft.com/office/powerpoint/2010/main" val="2449725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Text">
            <a:extLst>
              <a:ext uri="{FF2B5EF4-FFF2-40B4-BE49-F238E27FC236}">
                <a16:creationId xmlns:a16="http://schemas.microsoft.com/office/drawing/2014/main" id="{2D3D6BB7-9270-4AEB-8100-DF2A7EE5EABE}"/>
              </a:ext>
            </a:extLst>
          </p:cNvPr>
          <p:cNvSpPr txBox="1">
            <a:spLocks/>
          </p:cNvSpPr>
          <p:nvPr/>
        </p:nvSpPr>
        <p:spPr>
          <a:xfrm>
            <a:off x="669525" y="761076"/>
            <a:ext cx="10515600" cy="77171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cs typeface="Helvetica" panose="020B0604020202020204" pitchFamily="34" charset="0"/>
              </a:rPr>
              <a:t>Objectives</a:t>
            </a:r>
            <a:br>
              <a:rPr lang="en-US" dirty="0">
                <a:cs typeface="Helvetica" panose="020B0604020202020204" pitchFamily="34" charset="0"/>
              </a:rPr>
            </a:br>
            <a:endParaRPr lang="en-US" dirty="0">
              <a:cs typeface="Helvetica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9ABE45-54DA-D7E0-0D6B-09D1FEE451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History of the Issue and Need for Change</a:t>
            </a:r>
          </a:p>
          <a:p>
            <a:r>
              <a:rPr lang="en-US" dirty="0"/>
              <a:t>Review of the Chapter 55 Coordinator Replication Manual</a:t>
            </a:r>
          </a:p>
          <a:p>
            <a:r>
              <a:rPr lang="en-US" dirty="0"/>
              <a:t>Data collection and analysis to support change projects</a:t>
            </a:r>
          </a:p>
          <a:p>
            <a:r>
              <a:rPr lang="en-US" dirty="0"/>
              <a:t>Collaboration and keeping key partners at the table</a:t>
            </a:r>
          </a:p>
          <a:p>
            <a:r>
              <a:rPr lang="en-US" dirty="0"/>
              <a:t>Participants will understand how to Identify Key Performance Indicators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102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28554-CBFA-D21B-52F1-C3BF48370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382" y="638561"/>
            <a:ext cx="10515600" cy="1325563"/>
          </a:xfrm>
        </p:spPr>
        <p:txBody>
          <a:bodyPr/>
          <a:lstStyle/>
          <a:p>
            <a:r>
              <a:rPr lang="en-US" b="1" dirty="0"/>
              <a:t>What Guided Change?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993AD8-7280-EE6A-CB56-DA4CCB0A92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2010 Handcuffed Report</a:t>
            </a:r>
          </a:p>
          <a:p>
            <a:r>
              <a:rPr lang="en-US" dirty="0"/>
              <a:t>WE all hold the keys</a:t>
            </a:r>
          </a:p>
          <a:p>
            <a:r>
              <a:rPr lang="en-US" dirty="0"/>
              <a:t>2012 Helen E.F. Decision</a:t>
            </a:r>
          </a:p>
          <a:p>
            <a:r>
              <a:rPr lang="en-US" dirty="0"/>
              <a:t>2013 First Dementia State Plan</a:t>
            </a:r>
          </a:p>
          <a:p>
            <a:r>
              <a:rPr lang="en-US" dirty="0"/>
              <a:t>2018 Second Dementia State Plan</a:t>
            </a:r>
          </a:p>
          <a:p>
            <a:r>
              <a:rPr lang="en-US" dirty="0"/>
              <a:t>2023 Current State Plan</a:t>
            </a:r>
          </a:p>
        </p:txBody>
      </p:sp>
    </p:spTree>
    <p:extLst>
      <p:ext uri="{BB962C8B-B14F-4D97-AF65-F5344CB8AC3E}">
        <p14:creationId xmlns:p14="http://schemas.microsoft.com/office/powerpoint/2010/main" val="1294471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B8055-5377-C068-4028-43C5C1D91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 of the Issue in Milwaukee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85F98A-CCA4-7B1A-5850-4B5F95B761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Mr. Peterson Death </a:t>
            </a:r>
            <a:r>
              <a:rPr lang="en-US" dirty="0">
                <a:hlinkClick r:id="rId3"/>
              </a:rPr>
              <a:t>Father caught in legal morass dies of pneumonia</a:t>
            </a:r>
            <a:endParaRPr lang="en-US" dirty="0"/>
          </a:p>
          <a:p>
            <a:r>
              <a:rPr lang="en-US" sz="18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"Doesn't feel right:" Elderly patients with dementia handcuffed after caregivers call 911 | FOX6 Milwaukee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hlinkClick r:id="rId5"/>
              </a:rPr>
              <a:t>Mental Health Redesign | DHHS | Milwaukee County</a:t>
            </a:r>
            <a:endParaRPr lang="en-US" dirty="0"/>
          </a:p>
          <a:p>
            <a:r>
              <a:rPr lang="en-US" dirty="0"/>
              <a:t>Timeline (document)</a:t>
            </a:r>
          </a:p>
        </p:txBody>
      </p:sp>
    </p:spTree>
    <p:extLst>
      <p:ext uri="{BB962C8B-B14F-4D97-AF65-F5344CB8AC3E}">
        <p14:creationId xmlns:p14="http://schemas.microsoft.com/office/powerpoint/2010/main" val="1688631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56FD2175-D8CE-F392-F72D-C635787285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6456" b="927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1D6897-B543-7676-A90F-AE4B9ED26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Chapter 55 Position Overview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536F66A-5B24-87F3-3E81-F5847D445CA3}"/>
              </a:ext>
            </a:extLst>
          </p:cNvPr>
          <p:cNvSpPr txBox="1"/>
          <p:nvPr/>
        </p:nvSpPr>
        <p:spPr>
          <a:xfrm>
            <a:off x="9732673" y="6657945"/>
            <a:ext cx="2459327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4" tooltip="https://www.aliem.com/teaming-tips-case-8-wayward-collaborator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5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844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Hands holding pieces of chart">
            <a:extLst>
              <a:ext uri="{FF2B5EF4-FFF2-40B4-BE49-F238E27FC236}">
                <a16:creationId xmlns:a16="http://schemas.microsoft.com/office/drawing/2014/main" id="{0FD3FB39-B0AF-6295-62C5-5C4FE0F5C5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23" b="1242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BC5C221-7903-4A87-A63D-A389CDF01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613" y="2985802"/>
            <a:ext cx="3414373" cy="886397"/>
          </a:xfr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txBody>
          <a:bodyPr vert="horz" wrap="square" lIns="91440" tIns="45720" rIns="91440" bIns="45720" rtlCol="0" anchor="ctr">
            <a:normAutofit/>
          </a:bodyPr>
          <a:lstStyle/>
          <a:p>
            <a:pPr algn="ctr"/>
            <a:r>
              <a:rPr lang="en-US" sz="2400">
                <a:solidFill>
                  <a:schemeClr val="tx1">
                    <a:lumMod val="75000"/>
                    <a:lumOff val="25000"/>
                  </a:schemeClr>
                </a:solidFill>
              </a:rPr>
              <a:t>Work of Prevention </a:t>
            </a:r>
          </a:p>
        </p:txBody>
      </p:sp>
    </p:spTree>
    <p:extLst>
      <p:ext uri="{BB962C8B-B14F-4D97-AF65-F5344CB8AC3E}">
        <p14:creationId xmlns:p14="http://schemas.microsoft.com/office/powerpoint/2010/main" val="388180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8873D23-2DCF-4B31-A009-95721C06E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3EF075-D4EF-4929-ADBC-91B27DA199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AA26DFA-AAB2-4973-9C17-16D587C7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863" y="508838"/>
            <a:ext cx="5217958" cy="6239661"/>
            <a:chOff x="-19221" y="251144"/>
            <a:chExt cx="5217958" cy="6239661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F407F11-7321-4BF6-8536-CCE8E3424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6AC5DCC-C3CC-4FD5-AD4E-13A1BE5F7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BBCC2F4-EFA7-4AF4-B538-AC4022D90F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A9D1364-B6A3-44CB-9FBA-C528F0CE90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F33DFA2-5A05-9AC9-A197-43AE36A38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43013"/>
            <a:ext cx="3855720" cy="437197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kern="12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System Education and Coordination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77BABC-6361-DEF8-3762-F1E55FF3FE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72200" y="804672"/>
            <a:ext cx="5221224" cy="52303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800">
                <a:solidFill>
                  <a:schemeClr val="tx2"/>
                </a:solidFill>
              </a:rPr>
              <a:t>Core APS Information</a:t>
            </a:r>
          </a:p>
          <a:p>
            <a:pPr lvl="1"/>
            <a:r>
              <a:rPr lang="en-US" sz="1800">
                <a:solidFill>
                  <a:schemeClr val="tx2"/>
                </a:solidFill>
              </a:rPr>
              <a:t>Statutes</a:t>
            </a:r>
          </a:p>
          <a:p>
            <a:pPr lvl="1"/>
            <a:r>
              <a:rPr lang="en-US" sz="1800">
                <a:solidFill>
                  <a:schemeClr val="tx2"/>
                </a:solidFill>
              </a:rPr>
              <a:t>Examples of Neglect, Confinement, Sexual Assault, Abuse, Financial Exploitation</a:t>
            </a:r>
          </a:p>
          <a:p>
            <a:pPr lvl="1"/>
            <a:r>
              <a:rPr lang="en-US" sz="1800">
                <a:solidFill>
                  <a:schemeClr val="tx2"/>
                </a:solidFill>
              </a:rPr>
              <a:t>Stories from your work Give case examples</a:t>
            </a:r>
          </a:p>
          <a:p>
            <a:pPr lvl="1"/>
            <a:r>
              <a:rPr lang="en-US" sz="1800">
                <a:solidFill>
                  <a:schemeClr val="tx2"/>
                </a:solidFill>
              </a:rPr>
              <a:t>Goal of Collaboration</a:t>
            </a:r>
          </a:p>
          <a:p>
            <a:pPr lvl="1"/>
            <a:r>
              <a:rPr lang="en-US" sz="1800">
                <a:solidFill>
                  <a:schemeClr val="tx2"/>
                </a:solidFill>
              </a:rPr>
              <a:t>Community Partners</a:t>
            </a:r>
          </a:p>
          <a:p>
            <a:pPr lvl="1"/>
            <a:r>
              <a:rPr lang="en-US" sz="1800">
                <a:solidFill>
                  <a:schemeClr val="tx2"/>
                </a:solidFill>
              </a:rPr>
              <a:t>Education on Alzheimers/Dementias, Cognitive Impairments, Mental Illness</a:t>
            </a:r>
          </a:p>
          <a:p>
            <a:pPr lvl="1"/>
            <a:r>
              <a:rPr lang="en-US" sz="1800">
                <a:solidFill>
                  <a:schemeClr val="tx2"/>
                </a:solidFill>
              </a:rPr>
              <a:t>Sample Training slides</a:t>
            </a:r>
          </a:p>
        </p:txBody>
      </p:sp>
    </p:spTree>
    <p:extLst>
      <p:ext uri="{BB962C8B-B14F-4D97-AF65-F5344CB8AC3E}">
        <p14:creationId xmlns:p14="http://schemas.microsoft.com/office/powerpoint/2010/main" val="1847299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32113</TotalTime>
  <Words>748</Words>
  <Application>Microsoft Office PowerPoint</Application>
  <PresentationFormat>Widescreen</PresentationFormat>
  <Paragraphs>116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Helvetica</vt:lpstr>
      <vt:lpstr>Office Theme</vt:lpstr>
      <vt:lpstr>Milwaukee County Department of Health &amp; Human Services Aging &amp; Disabilities Services </vt:lpstr>
      <vt:lpstr>Description</vt:lpstr>
      <vt:lpstr>Introduction</vt:lpstr>
      <vt:lpstr>PowerPoint Presentation</vt:lpstr>
      <vt:lpstr>What Guided Change?</vt:lpstr>
      <vt:lpstr>Context of the Issue in Milwaukee</vt:lpstr>
      <vt:lpstr>Chapter 55 Position Overview</vt:lpstr>
      <vt:lpstr>Work of Prevention </vt:lpstr>
      <vt:lpstr>System Education and Coordination</vt:lpstr>
      <vt:lpstr>Consideration for Collaboration with Crisis</vt:lpstr>
      <vt:lpstr>Tool Kit</vt:lpstr>
      <vt:lpstr>Statutes</vt:lpstr>
      <vt:lpstr>Contact Information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Schmitt, Bekki</dc:creator>
  <cp:lastModifiedBy>LaCaze, Dinah</cp:lastModifiedBy>
  <cp:revision>116</cp:revision>
  <cp:lastPrinted>2025-03-19T18:26:31Z</cp:lastPrinted>
  <dcterms:created xsi:type="dcterms:W3CDTF">2019-03-12T19:07:54Z</dcterms:created>
  <dcterms:modified xsi:type="dcterms:W3CDTF">2025-03-20T13:56:01Z</dcterms:modified>
</cp:coreProperties>
</file>